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82" r:id="rId4"/>
    <p:sldId id="262" r:id="rId5"/>
    <p:sldId id="263" r:id="rId6"/>
    <p:sldId id="287" r:id="rId7"/>
    <p:sldId id="288" r:id="rId8"/>
    <p:sldId id="269" r:id="rId9"/>
    <p:sldId id="270" r:id="rId10"/>
    <p:sldId id="275" r:id="rId11"/>
    <p:sldId id="276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C14E"/>
    <a:srgbClr val="BA8BBE"/>
    <a:srgbClr val="E83C3E"/>
    <a:srgbClr val="E8FF74"/>
    <a:srgbClr val="E32974"/>
    <a:srgbClr val="FFD525"/>
    <a:srgbClr val="6C3D91"/>
    <a:srgbClr val="78848E"/>
    <a:srgbClr val="008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707"/>
  </p:normalViewPr>
  <p:slideViewPr>
    <p:cSldViewPr snapToGrid="0" snapToObjects="1">
      <p:cViewPr varScale="1">
        <p:scale>
          <a:sx n="89" d="100"/>
          <a:sy n="89" d="100"/>
        </p:scale>
        <p:origin x="1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37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70B5A-80FC-4E2F-88DF-4847C78B6B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6054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6F781-C774-354D-A82E-25D0CDEA6942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15650-CA33-A740-ADD5-EB46FA1DD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7F939F"/>
            </a:gs>
            <a:gs pos="83000">
              <a:srgbClr val="7F939F"/>
            </a:gs>
            <a:gs pos="100000">
              <a:srgbClr val="7F939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638665" y="5346777"/>
            <a:ext cx="4819945" cy="8207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8665" y="3325467"/>
            <a:ext cx="5573598" cy="917592"/>
          </a:xfrm>
        </p:spPr>
        <p:txBody>
          <a:bodyPr anchor="b">
            <a:noAutofit/>
          </a:bodyPr>
          <a:lstStyle>
            <a:lvl1pPr algn="l">
              <a:defRPr sz="32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8665" y="4375034"/>
            <a:ext cx="5573598" cy="819133"/>
          </a:xfrm>
        </p:spPr>
        <p:txBody>
          <a:bodyPr>
            <a:normAutofit/>
          </a:bodyPr>
          <a:lstStyle>
            <a:lvl1pPr marL="0" indent="0" algn="l">
              <a:buNone/>
              <a:defRPr sz="2400" b="0" i="1">
                <a:solidFill>
                  <a:srgbClr val="00889C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70384" cy="153808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765789" y="0"/>
            <a:ext cx="378211" cy="1529255"/>
          </a:xfrm>
          <a:prstGeom prst="rect">
            <a:avLst/>
          </a:prstGeom>
          <a:solidFill>
            <a:srgbClr val="79C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TextBox 6"/>
          <p:cNvSpPr txBox="1"/>
          <p:nvPr userDrawn="1"/>
        </p:nvSpPr>
        <p:spPr>
          <a:xfrm>
            <a:off x="4351283" y="123151"/>
            <a:ext cx="4256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3200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Faculty of</a:t>
            </a:r>
          </a:p>
          <a:p>
            <a:pPr algn="r"/>
            <a:r>
              <a:rPr lang="en-ZA" sz="3200" b="1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Natural and</a:t>
            </a:r>
            <a:r>
              <a:rPr lang="en-ZA" sz="3200" b="1" baseline="0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 </a:t>
            </a:r>
            <a:r>
              <a:rPr lang="en-ZA" sz="3200" b="1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Agricultural Sciences</a:t>
            </a:r>
            <a:endParaRPr lang="en-ZA" sz="3200" b="1" dirty="0">
              <a:solidFill>
                <a:srgbClr val="79C14E"/>
              </a:solidFill>
              <a:latin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898066"/>
          </a:xfrm>
        </p:spPr>
        <p:txBody>
          <a:bodyPr anchor="t">
            <a:normAutofit/>
          </a:bodyPr>
          <a:lstStyle>
            <a:lvl1pPr>
              <a:defRPr sz="30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460980"/>
            <a:ext cx="8458792" cy="451561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134" y="6489932"/>
            <a:ext cx="1083732" cy="271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1561"/>
            <a:ext cx="3877732" cy="1439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67" y="6587790"/>
            <a:ext cx="3979333" cy="14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1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664" y="3325467"/>
            <a:ext cx="6598898" cy="9175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Senior Students Registration (Quantitative Risk Management)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664" y="4375034"/>
            <a:ext cx="7973321" cy="11279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nl-NL" dirty="0"/>
              <a:t/>
            </a:r>
            <a:br>
              <a:rPr lang="nl-NL" dirty="0"/>
            </a:b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7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49273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6F0579"/>
                </a:solidFill>
              </a:rPr>
              <a:t>BSc (Extended) Quantitative Risk Management – 4</a:t>
            </a:r>
            <a:r>
              <a:rPr lang="en-US" sz="2700" baseline="30000" dirty="0" smtClean="0">
                <a:solidFill>
                  <a:srgbClr val="6F0579"/>
                </a:solidFill>
              </a:rPr>
              <a:t>th</a:t>
            </a:r>
            <a:r>
              <a:rPr lang="en-US" sz="2700" dirty="0" smtClean="0">
                <a:solidFill>
                  <a:srgbClr val="6F0579"/>
                </a:solidFill>
              </a:rPr>
              <a:t> Year</a:t>
            </a: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First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392317"/>
              </p:ext>
            </p:extLst>
          </p:nvPr>
        </p:nvGraphicFramePr>
        <p:xfrm>
          <a:off x="478973" y="1562448"/>
          <a:ext cx="6065520" cy="2483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:a16="http://schemas.microsoft.com/office/drawing/2014/main" xmlns="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xmlns="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:a16="http://schemas.microsoft.com/office/drawing/2014/main" xmlns="" val="895909711"/>
                    </a:ext>
                  </a:extLst>
                </a:gridCol>
                <a:gridCol w="2583180">
                  <a:extLst>
                    <a:ext uri="{9D8B030D-6E8A-4147-A177-3AD203B41FA5}">
                      <a16:colId xmlns:a16="http://schemas.microsoft.com/office/drawing/2014/main" xmlns="" val="1655708792"/>
                    </a:ext>
                  </a:extLst>
                </a:gridCol>
              </a:tblGrid>
              <a:tr h="4103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427221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BWIA313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BWIA273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391418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EKRP311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335363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STTN316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502951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STTN317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63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8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8"/>
            <a:ext cx="8458792" cy="523394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6F0579"/>
                </a:solidFill>
              </a:rPr>
              <a:t>BSc </a:t>
            </a:r>
            <a:r>
              <a:rPr lang="en-US" sz="2700" dirty="0">
                <a:solidFill>
                  <a:srgbClr val="6F0579"/>
                </a:solidFill>
              </a:rPr>
              <a:t>(Extended) Quantitative Risk Management – 4</a:t>
            </a:r>
            <a:r>
              <a:rPr lang="en-US" sz="2700" baseline="30000" dirty="0">
                <a:solidFill>
                  <a:srgbClr val="6F0579"/>
                </a:solidFill>
              </a:rPr>
              <a:t>th</a:t>
            </a:r>
            <a:r>
              <a:rPr lang="en-US" sz="2700" dirty="0">
                <a:solidFill>
                  <a:srgbClr val="6F0579"/>
                </a:solidFill>
              </a:rPr>
              <a:t> Year</a:t>
            </a:r>
            <a:r>
              <a:rPr lang="en-ZA" sz="2800" dirty="0"/>
              <a:t/>
            </a:r>
            <a:br>
              <a:rPr lang="en-ZA" sz="2800" dirty="0"/>
            </a:b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ZA" sz="2800" dirty="0" smtClean="0"/>
              <a:t>Second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380661"/>
              </p:ext>
            </p:extLst>
          </p:nvPr>
        </p:nvGraphicFramePr>
        <p:xfrm>
          <a:off x="478973" y="1512991"/>
          <a:ext cx="6009768" cy="273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:a16="http://schemas.microsoft.com/office/drawing/2014/main" xmlns="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xmlns="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:a16="http://schemas.microsoft.com/office/drawing/2014/main" xmlns="" val="895909711"/>
                    </a:ext>
                  </a:extLst>
                </a:gridCol>
                <a:gridCol w="2527428">
                  <a:extLst>
                    <a:ext uri="{9D8B030D-6E8A-4147-A177-3AD203B41FA5}">
                      <a16:colId xmlns:a16="http://schemas.microsoft.com/office/drawing/2014/main" xmlns="" val="1655708792"/>
                    </a:ext>
                  </a:extLst>
                </a:gridCol>
              </a:tblGrid>
              <a:tr h="4513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42722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BWIN321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BWIA111 &amp; MTHS111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391418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EKRP321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335363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STTN326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50295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STTN327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STTN317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63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95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198409"/>
            <a:ext cx="8458792" cy="465825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Quantitative Risk Management (2</a:t>
            </a:r>
            <a:r>
              <a:rPr lang="en-US" sz="2800" baseline="30000" dirty="0" smtClean="0">
                <a:solidFill>
                  <a:srgbClr val="6F0579"/>
                </a:solidFill>
              </a:rPr>
              <a:t>nd</a:t>
            </a:r>
            <a:r>
              <a:rPr lang="en-US" sz="2800" dirty="0" smtClean="0">
                <a:solidFill>
                  <a:srgbClr val="6F0579"/>
                </a:solidFill>
              </a:rPr>
              <a:t> Year)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Year Module(s</a:t>
            </a:r>
            <a:r>
              <a:rPr lang="en-ZA" sz="2800" dirty="0" smtClean="0"/>
              <a:t>)</a:t>
            </a: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First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731411"/>
              </p:ext>
            </p:extLst>
          </p:nvPr>
        </p:nvGraphicFramePr>
        <p:xfrm>
          <a:off x="444135" y="3348732"/>
          <a:ext cx="8294423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797">
                  <a:extLst>
                    <a:ext uri="{9D8B030D-6E8A-4147-A177-3AD203B41FA5}">
                      <a16:colId xmlns:a16="http://schemas.microsoft.com/office/drawing/2014/main" xmlns="" val="4065312348"/>
                    </a:ext>
                  </a:extLst>
                </a:gridCol>
                <a:gridCol w="830635">
                  <a:extLst>
                    <a:ext uri="{9D8B030D-6E8A-4147-A177-3AD203B41FA5}">
                      <a16:colId xmlns:a16="http://schemas.microsoft.com/office/drawing/2014/main" xmlns="" val="2897017979"/>
                    </a:ext>
                  </a:extLst>
                </a:gridCol>
                <a:gridCol w="1119433">
                  <a:extLst>
                    <a:ext uri="{9D8B030D-6E8A-4147-A177-3AD203B41FA5}">
                      <a16:colId xmlns:a16="http://schemas.microsoft.com/office/drawing/2014/main" xmlns="" val="895909711"/>
                    </a:ext>
                  </a:extLst>
                </a:gridCol>
                <a:gridCol w="4523558">
                  <a:extLst>
                    <a:ext uri="{9D8B030D-6E8A-4147-A177-3AD203B41FA5}">
                      <a16:colId xmlns:a16="http://schemas.microsoft.com/office/drawing/2014/main" xmlns="" val="1655708792"/>
                    </a:ext>
                  </a:extLst>
                </a:gridCol>
              </a:tblGrid>
              <a:tr h="35844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427221"/>
                  </a:ext>
                </a:extLst>
              </a:tr>
              <a:tr h="4474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ECON122 &amp; MTHS111/112/123/113 (40%) or STTN111 &amp; 122/STFM111 or STFM112 or STFM125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391418"/>
                  </a:ext>
                </a:extLst>
              </a:tr>
              <a:tr h="4474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EKRP211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335363"/>
                  </a:ext>
                </a:extLst>
              </a:tr>
              <a:tr h="4474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STTN215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STTN125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502951"/>
                  </a:ext>
                </a:extLst>
              </a:tr>
              <a:tr h="4474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635311"/>
                  </a:ext>
                </a:extLst>
              </a:tr>
              <a:tr h="4474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MTHS212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285135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981782"/>
              </p:ext>
            </p:extLst>
          </p:nvPr>
        </p:nvGraphicFramePr>
        <p:xfrm>
          <a:off x="444136" y="1432395"/>
          <a:ext cx="8294421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614">
                  <a:extLst>
                    <a:ext uri="{9D8B030D-6E8A-4147-A177-3AD203B41FA5}">
                      <a16:colId xmlns:a16="http://schemas.microsoft.com/office/drawing/2014/main" xmlns="" val="2871862038"/>
                    </a:ext>
                  </a:extLst>
                </a:gridCol>
                <a:gridCol w="847887">
                  <a:extLst>
                    <a:ext uri="{9D8B030D-6E8A-4147-A177-3AD203B41FA5}">
                      <a16:colId xmlns:a16="http://schemas.microsoft.com/office/drawing/2014/main" xmlns="" val="1644327196"/>
                    </a:ext>
                  </a:extLst>
                </a:gridCol>
                <a:gridCol w="1142682">
                  <a:extLst>
                    <a:ext uri="{9D8B030D-6E8A-4147-A177-3AD203B41FA5}">
                      <a16:colId xmlns:a16="http://schemas.microsoft.com/office/drawing/2014/main" xmlns="" val="2419511208"/>
                    </a:ext>
                  </a:extLst>
                </a:gridCol>
                <a:gridCol w="4445238">
                  <a:extLst>
                    <a:ext uri="{9D8B030D-6E8A-4147-A177-3AD203B41FA5}">
                      <a16:colId xmlns:a16="http://schemas.microsoft.com/office/drawing/2014/main" xmlns="" val="1406123455"/>
                    </a:ext>
                  </a:extLst>
                </a:gridCol>
              </a:tblGrid>
              <a:tr h="31350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8602116"/>
                  </a:ext>
                </a:extLst>
              </a:tr>
              <a:tr h="4441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BWIA273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BWIA121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7085716"/>
                  </a:ext>
                </a:extLst>
              </a:tr>
              <a:tr h="4441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FINM271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ACCC121 (40%) or ACCF121 &amp; MTHS112/123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9562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5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06141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6F0579"/>
                </a:solidFill>
              </a:rPr>
              <a:t>BSc Quantitative Risk Management (2</a:t>
            </a:r>
            <a:r>
              <a:rPr lang="en-US" sz="2800" baseline="30000" dirty="0">
                <a:solidFill>
                  <a:srgbClr val="6F0579"/>
                </a:solidFill>
              </a:rPr>
              <a:t>nd</a:t>
            </a:r>
            <a:r>
              <a:rPr lang="en-US" sz="2800" dirty="0">
                <a:solidFill>
                  <a:srgbClr val="6F0579"/>
                </a:solidFill>
              </a:rPr>
              <a:t> Year)</a:t>
            </a:r>
            <a:r>
              <a:rPr lang="en-US" sz="2800" dirty="0" smtClean="0">
                <a:solidFill>
                  <a:srgbClr val="6F0579"/>
                </a:solidFill>
              </a:rPr>
              <a:t> </a:t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ZA" sz="2800" dirty="0" smtClean="0"/>
              <a:t>Second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178189"/>
              </p:ext>
            </p:extLst>
          </p:nvPr>
        </p:nvGraphicFramePr>
        <p:xfrm>
          <a:off x="478973" y="1512991"/>
          <a:ext cx="5776879" cy="3300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:a16="http://schemas.microsoft.com/office/drawing/2014/main" xmlns="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xmlns="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:a16="http://schemas.microsoft.com/office/drawing/2014/main" xmlns="" val="895909711"/>
                    </a:ext>
                  </a:extLst>
                </a:gridCol>
                <a:gridCol w="2294539">
                  <a:extLst>
                    <a:ext uri="{9D8B030D-6E8A-4147-A177-3AD203B41FA5}">
                      <a16:colId xmlns:a16="http://schemas.microsoft.com/office/drawing/2014/main" xmlns="" val="1655708792"/>
                    </a:ext>
                  </a:extLst>
                </a:gridCol>
              </a:tblGrid>
              <a:tr h="4513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42722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EKRP221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391418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STTN215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335363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APPM222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50295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MTHS212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63531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WVES222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2851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06141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6F0579"/>
                </a:solidFill>
              </a:rPr>
              <a:t>BSc (Extended) Quantitative Risk Management – 2</a:t>
            </a:r>
            <a:r>
              <a:rPr lang="en-US" sz="2700" baseline="30000" dirty="0" smtClean="0">
                <a:solidFill>
                  <a:srgbClr val="6F0579"/>
                </a:solidFill>
              </a:rPr>
              <a:t>nd</a:t>
            </a:r>
            <a:r>
              <a:rPr lang="en-US" sz="2700" dirty="0" smtClean="0">
                <a:solidFill>
                  <a:srgbClr val="6F0579"/>
                </a:solidFill>
              </a:rPr>
              <a:t> Year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First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990234"/>
              </p:ext>
            </p:extLst>
          </p:nvPr>
        </p:nvGraphicFramePr>
        <p:xfrm>
          <a:off x="478972" y="1527942"/>
          <a:ext cx="6566417" cy="300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:a16="http://schemas.microsoft.com/office/drawing/2014/main" xmlns="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xmlns="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:a16="http://schemas.microsoft.com/office/drawing/2014/main" xmlns="" val="895909711"/>
                    </a:ext>
                  </a:extLst>
                </a:gridCol>
                <a:gridCol w="3084077">
                  <a:extLst>
                    <a:ext uri="{9D8B030D-6E8A-4147-A177-3AD203B41FA5}">
                      <a16:colId xmlns:a16="http://schemas.microsoft.com/office/drawing/2014/main" xmlns="" val="1655708792"/>
                    </a:ext>
                  </a:extLst>
                </a:gridCol>
              </a:tblGrid>
              <a:tr h="4103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427221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ACCF111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Mathematics Gr 12 Level 4 (50-59%)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391418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BWIA111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335363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EKRP211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502951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MTHS111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Gr 12 Mathematics Level 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635311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STTF215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STTF125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2851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04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40647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6F0579"/>
                </a:solidFill>
              </a:rPr>
              <a:t>BSc </a:t>
            </a:r>
            <a:r>
              <a:rPr lang="en-US" sz="2700" dirty="0">
                <a:solidFill>
                  <a:srgbClr val="6F0579"/>
                </a:solidFill>
              </a:rPr>
              <a:t>(Extended) Quantitative Risk Management – 2</a:t>
            </a:r>
            <a:r>
              <a:rPr lang="en-US" sz="2700" baseline="30000" dirty="0">
                <a:solidFill>
                  <a:srgbClr val="6F0579"/>
                </a:solidFill>
              </a:rPr>
              <a:t>nd</a:t>
            </a:r>
            <a:r>
              <a:rPr lang="en-US" sz="2700" dirty="0">
                <a:solidFill>
                  <a:srgbClr val="6F0579"/>
                </a:solidFill>
              </a:rPr>
              <a:t> </a:t>
            </a:r>
            <a:r>
              <a:rPr lang="en-US" sz="2700" dirty="0" smtClean="0">
                <a:solidFill>
                  <a:srgbClr val="6F0579"/>
                </a:solidFill>
              </a:rPr>
              <a:t>Year</a:t>
            </a: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ZA" sz="2800" dirty="0" smtClean="0"/>
              <a:t>Second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236799"/>
              </p:ext>
            </p:extLst>
          </p:nvPr>
        </p:nvGraphicFramePr>
        <p:xfrm>
          <a:off x="478972" y="1512992"/>
          <a:ext cx="6506282" cy="387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:a16="http://schemas.microsoft.com/office/drawing/2014/main" xmlns="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xmlns="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:a16="http://schemas.microsoft.com/office/drawing/2014/main" xmlns="" val="895909711"/>
                    </a:ext>
                  </a:extLst>
                </a:gridCol>
                <a:gridCol w="3023942">
                  <a:extLst>
                    <a:ext uri="{9D8B030D-6E8A-4147-A177-3AD203B41FA5}">
                      <a16:colId xmlns:a16="http://schemas.microsoft.com/office/drawing/2014/main" xmlns="" val="1655708792"/>
                    </a:ext>
                  </a:extLst>
                </a:gridCol>
              </a:tblGrid>
              <a:tr h="4513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42722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STTF215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391418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BWIA121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BWIA111 (40%) &amp; MTHS111 (40%)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335363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EKRP221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50295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63531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STTF225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STTF215 (40%) &amp; MTHS111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2851354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WVES222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324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1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57899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Quantitative Risk Management (3</a:t>
            </a:r>
            <a:r>
              <a:rPr lang="en-US" sz="2800" baseline="30000" dirty="0" smtClean="0">
                <a:solidFill>
                  <a:srgbClr val="6F0579"/>
                </a:solidFill>
              </a:rPr>
              <a:t>rd</a:t>
            </a:r>
            <a:r>
              <a:rPr lang="en-US" sz="2800" dirty="0" smtClean="0">
                <a:solidFill>
                  <a:srgbClr val="6F0579"/>
                </a:solidFill>
              </a:rPr>
              <a:t>  Year)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First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884068"/>
              </p:ext>
            </p:extLst>
          </p:nvPr>
        </p:nvGraphicFramePr>
        <p:xfrm>
          <a:off x="446121" y="1541005"/>
          <a:ext cx="6107850" cy="3239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:a16="http://schemas.microsoft.com/office/drawing/2014/main" xmlns="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xmlns="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:a16="http://schemas.microsoft.com/office/drawing/2014/main" xmlns="" val="895909711"/>
                    </a:ext>
                  </a:extLst>
                </a:gridCol>
                <a:gridCol w="2625510">
                  <a:extLst>
                    <a:ext uri="{9D8B030D-6E8A-4147-A177-3AD203B41FA5}">
                      <a16:colId xmlns:a16="http://schemas.microsoft.com/office/drawing/2014/main" xmlns="" val="1655708792"/>
                    </a:ext>
                  </a:extLst>
                </a:gridCol>
              </a:tblGrid>
              <a:tr h="40077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427221"/>
                  </a:ext>
                </a:extLst>
              </a:tr>
              <a:tr h="56776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BWIA313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BWIA273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391418"/>
                  </a:ext>
                </a:extLst>
              </a:tr>
              <a:tr h="56776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EKRP311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335363"/>
                  </a:ext>
                </a:extLst>
              </a:tr>
              <a:tr h="56776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STTN316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502951"/>
                  </a:ext>
                </a:extLst>
              </a:tr>
              <a:tr h="56776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STTN317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635311"/>
                  </a:ext>
                </a:extLst>
              </a:tr>
              <a:tr h="56776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WVES312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2851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23394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</a:t>
            </a:r>
            <a:r>
              <a:rPr lang="en-US" sz="2800" dirty="0">
                <a:solidFill>
                  <a:srgbClr val="6F0579"/>
                </a:solidFill>
              </a:rPr>
              <a:t>Quantitative Risk Management (3</a:t>
            </a:r>
            <a:r>
              <a:rPr lang="en-US" sz="2800" baseline="30000" dirty="0">
                <a:solidFill>
                  <a:srgbClr val="6F0579"/>
                </a:solidFill>
              </a:rPr>
              <a:t>rd</a:t>
            </a:r>
            <a:r>
              <a:rPr lang="en-US" sz="2800" dirty="0">
                <a:solidFill>
                  <a:srgbClr val="6F0579"/>
                </a:solidFill>
              </a:rPr>
              <a:t>  Year)</a:t>
            </a: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ZA" sz="2800" dirty="0" smtClean="0"/>
              <a:t>Second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940720"/>
              </p:ext>
            </p:extLst>
          </p:nvPr>
        </p:nvGraphicFramePr>
        <p:xfrm>
          <a:off x="478973" y="1521618"/>
          <a:ext cx="6009768" cy="273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:a16="http://schemas.microsoft.com/office/drawing/2014/main" xmlns="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xmlns="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:a16="http://schemas.microsoft.com/office/drawing/2014/main" xmlns="" val="895909711"/>
                    </a:ext>
                  </a:extLst>
                </a:gridCol>
                <a:gridCol w="2527428">
                  <a:extLst>
                    <a:ext uri="{9D8B030D-6E8A-4147-A177-3AD203B41FA5}">
                      <a16:colId xmlns:a16="http://schemas.microsoft.com/office/drawing/2014/main" xmlns="" val="1655708792"/>
                    </a:ext>
                  </a:extLst>
                </a:gridCol>
              </a:tblGrid>
              <a:tr h="4513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42722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BWIN321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BWIA111 &amp; MTHS111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391418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EKRP321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335363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STTN326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50295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STTN327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STTN317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63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6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045" y="365127"/>
            <a:ext cx="8626415" cy="566526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6F0579"/>
                </a:solidFill>
              </a:rPr>
              <a:t>BSc (Extended) Quantitative Risk Management </a:t>
            </a:r>
            <a:r>
              <a:rPr lang="en-US" sz="2700" dirty="0">
                <a:solidFill>
                  <a:srgbClr val="6F0579"/>
                </a:solidFill>
              </a:rPr>
              <a:t> </a:t>
            </a:r>
            <a:r>
              <a:rPr lang="en-US" sz="2700" dirty="0" smtClean="0">
                <a:solidFill>
                  <a:srgbClr val="6F0579"/>
                </a:solidFill>
              </a:rPr>
              <a:t>– 3</a:t>
            </a:r>
            <a:r>
              <a:rPr lang="en-US" sz="2700" baseline="30000" dirty="0" smtClean="0">
                <a:solidFill>
                  <a:srgbClr val="6F0579"/>
                </a:solidFill>
              </a:rPr>
              <a:t>rd</a:t>
            </a:r>
            <a:r>
              <a:rPr lang="en-US" sz="2700" dirty="0">
                <a:solidFill>
                  <a:srgbClr val="6F0579"/>
                </a:solidFill>
              </a:rPr>
              <a:t> </a:t>
            </a:r>
            <a:r>
              <a:rPr lang="en-US" sz="2700" dirty="0" smtClean="0">
                <a:solidFill>
                  <a:srgbClr val="6F0579"/>
                </a:solidFill>
              </a:rPr>
              <a:t>Year</a:t>
            </a:r>
            <a:r>
              <a:rPr lang="en-ZA" sz="2700" dirty="0"/>
              <a:t/>
            </a:r>
            <a:br>
              <a:rPr lang="en-ZA" sz="27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Year Module(s</a:t>
            </a:r>
            <a:r>
              <a:rPr lang="en-ZA" sz="2800" dirty="0" smtClean="0"/>
              <a:t>)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First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563191"/>
              </p:ext>
            </p:extLst>
          </p:nvPr>
        </p:nvGraphicFramePr>
        <p:xfrm>
          <a:off x="375700" y="3497601"/>
          <a:ext cx="817603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:a16="http://schemas.microsoft.com/office/drawing/2014/main" xmlns="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xmlns="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:a16="http://schemas.microsoft.com/office/drawing/2014/main" xmlns="" val="895909711"/>
                    </a:ext>
                  </a:extLst>
                </a:gridCol>
                <a:gridCol w="4693692">
                  <a:extLst>
                    <a:ext uri="{9D8B030D-6E8A-4147-A177-3AD203B41FA5}">
                      <a16:colId xmlns:a16="http://schemas.microsoft.com/office/drawing/2014/main" xmlns="" val="1655708792"/>
                    </a:ext>
                  </a:extLst>
                </a:gridCol>
              </a:tblGrid>
              <a:tr h="35717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427221"/>
                  </a:ext>
                </a:extLst>
              </a:tr>
              <a:tr h="4928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ECON122 &amp; MTHS111/112/123/113 (40%) or STTN111 &amp; 122/STFM111 or STFM112 or STFM125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391418"/>
                  </a:ext>
                </a:extLst>
              </a:tr>
              <a:tr h="2976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335363"/>
                  </a:ext>
                </a:extLst>
              </a:tr>
              <a:tr h="4928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MTHS212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502951"/>
                  </a:ext>
                </a:extLst>
              </a:tr>
              <a:tr h="4928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STTN215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STTN125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0562140"/>
                  </a:ext>
                </a:extLst>
              </a:tr>
              <a:tr h="4928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WVES312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656586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18929"/>
              </p:ext>
            </p:extLst>
          </p:nvPr>
        </p:nvGraphicFramePr>
        <p:xfrm>
          <a:off x="375700" y="1475034"/>
          <a:ext cx="8176033" cy="141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563">
                  <a:extLst>
                    <a:ext uri="{9D8B030D-6E8A-4147-A177-3AD203B41FA5}">
                      <a16:colId xmlns:a16="http://schemas.microsoft.com/office/drawing/2014/main" xmlns="" val="460423316"/>
                    </a:ext>
                  </a:extLst>
                </a:gridCol>
                <a:gridCol w="772592">
                  <a:extLst>
                    <a:ext uri="{9D8B030D-6E8A-4147-A177-3AD203B41FA5}">
                      <a16:colId xmlns:a16="http://schemas.microsoft.com/office/drawing/2014/main" xmlns="" val="2461275021"/>
                    </a:ext>
                  </a:extLst>
                </a:gridCol>
                <a:gridCol w="1041209">
                  <a:extLst>
                    <a:ext uri="{9D8B030D-6E8A-4147-A177-3AD203B41FA5}">
                      <a16:colId xmlns:a16="http://schemas.microsoft.com/office/drawing/2014/main" xmlns="" val="587923005"/>
                    </a:ext>
                  </a:extLst>
                </a:gridCol>
                <a:gridCol w="4668669">
                  <a:extLst>
                    <a:ext uri="{9D8B030D-6E8A-4147-A177-3AD203B41FA5}">
                      <a16:colId xmlns:a16="http://schemas.microsoft.com/office/drawing/2014/main" xmlns="" val="2133934639"/>
                    </a:ext>
                  </a:extLst>
                </a:gridCol>
              </a:tblGrid>
              <a:tr h="3680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152671"/>
                  </a:ext>
                </a:extLst>
              </a:tr>
              <a:tr h="52137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BWIA273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BWIA121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978723"/>
                  </a:ext>
                </a:extLst>
              </a:tr>
              <a:tr h="52137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FINM271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ACCC121 (40%) or ACCF121 &amp; MTHS112/123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1404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5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3" y="365127"/>
            <a:ext cx="8533977" cy="497515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6F0579"/>
                </a:solidFill>
              </a:rPr>
              <a:t>BSc </a:t>
            </a:r>
            <a:r>
              <a:rPr lang="en-US" sz="2700" dirty="0">
                <a:solidFill>
                  <a:srgbClr val="6F0579"/>
                </a:solidFill>
              </a:rPr>
              <a:t>(Extended) Quantitative Risk Management  – </a:t>
            </a:r>
            <a:r>
              <a:rPr lang="en-US" sz="2700" dirty="0" smtClean="0">
                <a:solidFill>
                  <a:srgbClr val="6F0579"/>
                </a:solidFill>
              </a:rPr>
              <a:t>3</a:t>
            </a:r>
            <a:r>
              <a:rPr lang="en-US" sz="2700" baseline="30000" dirty="0" smtClean="0">
                <a:solidFill>
                  <a:srgbClr val="6F0579"/>
                </a:solidFill>
              </a:rPr>
              <a:t>rd</a:t>
            </a:r>
            <a:r>
              <a:rPr lang="en-US" sz="2700" dirty="0" smtClean="0">
                <a:solidFill>
                  <a:srgbClr val="6F0579"/>
                </a:solidFill>
              </a:rPr>
              <a:t> Year</a:t>
            </a:r>
            <a:r>
              <a:rPr lang="en-ZA" sz="2700" dirty="0"/>
              <a:t/>
            </a:r>
            <a:br>
              <a:rPr lang="en-ZA" sz="2700" dirty="0"/>
            </a:b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ZA" sz="2800" dirty="0" smtClean="0"/>
              <a:t>Second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303886"/>
              </p:ext>
            </p:extLst>
          </p:nvPr>
        </p:nvGraphicFramePr>
        <p:xfrm>
          <a:off x="478973" y="1547496"/>
          <a:ext cx="6042748" cy="2160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:a16="http://schemas.microsoft.com/office/drawing/2014/main" xmlns="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xmlns="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:a16="http://schemas.microsoft.com/office/drawing/2014/main" xmlns="" val="895909711"/>
                    </a:ext>
                  </a:extLst>
                </a:gridCol>
                <a:gridCol w="2560408">
                  <a:extLst>
                    <a:ext uri="{9D8B030D-6E8A-4147-A177-3AD203B41FA5}">
                      <a16:colId xmlns:a16="http://schemas.microsoft.com/office/drawing/2014/main" xmlns="" val="1655708792"/>
                    </a:ext>
                  </a:extLst>
                </a:gridCol>
              </a:tblGrid>
              <a:tr h="4513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42722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APPM222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391418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MTHS212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335363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STTN215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50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5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  <p:tag name="ARTICULATE_DESIGN_ID_OFFICE THEME" val="1O48MR6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U_Small_PPT Template_Pattern_grey.pptx" id="{A3FEB61B-6C3F-47AF-9A48-6CD9D0E3D813}" vid="{5CA0A863-9E39-4635-9D00-ED64B3FE09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NWU_Small_PPT Template_Pattern_grey</Template>
  <TotalTime>572</TotalTime>
  <Words>461</Words>
  <Application>Microsoft Office PowerPoint</Application>
  <PresentationFormat>On-screen Show (4:3)</PresentationFormat>
  <Paragraphs>246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Office Theme</vt:lpstr>
      <vt:lpstr>Senior Students Registration (Quantitative Risk Management)</vt:lpstr>
      <vt:lpstr>BSc Quantitative Risk Management (2nd Year)  Year Module(s)      First Semester   </vt:lpstr>
      <vt:lpstr>BSc Quantitative Risk Management (2nd Year)   Second Semester   </vt:lpstr>
      <vt:lpstr>BSc (Extended) Quantitative Risk Management – 2nd Year  First Semester   </vt:lpstr>
      <vt:lpstr>BSc (Extended) Quantitative Risk Management – 2nd Year  Second Semester   </vt:lpstr>
      <vt:lpstr>BSc Quantitative Risk Management (3rd  Year)  First Semester   </vt:lpstr>
      <vt:lpstr>BSc Quantitative Risk Management (3rd  Year)  Second Semester   </vt:lpstr>
      <vt:lpstr>BSc (Extended) Quantitative Risk Management  – 3rd Year  Year Module(s)      First Semester   </vt:lpstr>
      <vt:lpstr>BSc (Extended) Quantitative Risk Management  – 3rd Year  Second Semester   </vt:lpstr>
      <vt:lpstr>BSc (Extended) Quantitative Risk Management – 4th Year  First Semester   </vt:lpstr>
      <vt:lpstr>BSc (Extended) Quantitative Risk Management – 4th Year  Second Semester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NWUUSER</dc:creator>
  <cp:lastModifiedBy>Microsoft account</cp:lastModifiedBy>
  <cp:revision>80</cp:revision>
  <dcterms:created xsi:type="dcterms:W3CDTF">2019-11-07T12:14:35Z</dcterms:created>
  <dcterms:modified xsi:type="dcterms:W3CDTF">2021-01-24T11:05:49Z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2491B7AF-2EC0-4966-BF57-3F970DC8AF35</vt:lpwstr>
  </property>
  <property fmtid="{D5CDD505-2E9C-101B-9397-08002B2CF9AE}" pid="3" name="ArticulatePath">
    <vt:lpwstr>POWERPOINT TEMPLAAT_1024x768</vt:lpwstr>
  </property>
</Properties>
</file>